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75" r:id="rId2"/>
    <p:sldId id="512" r:id="rId3"/>
    <p:sldId id="509" r:id="rId4"/>
    <p:sldId id="412" r:id="rId5"/>
    <p:sldId id="376" r:id="rId6"/>
    <p:sldId id="515" r:id="rId7"/>
    <p:sldId id="413" r:id="rId8"/>
    <p:sldId id="426" r:id="rId9"/>
    <p:sldId id="516" r:id="rId10"/>
    <p:sldId id="518" r:id="rId11"/>
    <p:sldId id="519" r:id="rId12"/>
    <p:sldId id="414" r:id="rId13"/>
    <p:sldId id="521" r:id="rId14"/>
    <p:sldId id="520" r:id="rId15"/>
    <p:sldId id="522" r:id="rId16"/>
    <p:sldId id="523" r:id="rId17"/>
    <p:sldId id="524" r:id="rId18"/>
    <p:sldId id="525" r:id="rId19"/>
    <p:sldId id="526" r:id="rId20"/>
    <p:sldId id="527" r:id="rId21"/>
    <p:sldId id="528" r:id="rId22"/>
    <p:sldId id="530" r:id="rId23"/>
    <p:sldId id="531" r:id="rId24"/>
    <p:sldId id="532" r:id="rId25"/>
    <p:sldId id="533" r:id="rId26"/>
    <p:sldId id="513" r:id="rId27"/>
    <p:sldId id="534" r:id="rId28"/>
    <p:sldId id="535" r:id="rId29"/>
    <p:sldId id="550" r:id="rId30"/>
    <p:sldId id="514" r:id="rId31"/>
    <p:sldId id="536" r:id="rId32"/>
    <p:sldId id="537" r:id="rId33"/>
    <p:sldId id="538" r:id="rId34"/>
    <p:sldId id="539" r:id="rId35"/>
    <p:sldId id="540" r:id="rId36"/>
    <p:sldId id="541" r:id="rId37"/>
    <p:sldId id="433" r:id="rId38"/>
    <p:sldId id="542" r:id="rId39"/>
    <p:sldId id="543" r:id="rId40"/>
    <p:sldId id="544" r:id="rId41"/>
    <p:sldId id="545" r:id="rId42"/>
    <p:sldId id="546" r:id="rId43"/>
    <p:sldId id="430" r:id="rId44"/>
    <p:sldId id="424" r:id="rId45"/>
    <p:sldId id="493" r:id="rId46"/>
    <p:sldId id="494" r:id="rId47"/>
    <p:sldId id="547" r:id="rId48"/>
    <p:sldId id="549" r:id="rId49"/>
  </p:sldIdLst>
  <p:sldSz cx="9144000" cy="6858000" type="screen4x3"/>
  <p:notesSz cx="6858000" cy="9144000"/>
  <p:embeddedFontLst>
    <p:embeddedFont>
      <p:font typeface="Tahoma" panose="020B0604030504040204" pitchFamily="34" charset="0"/>
      <p:regular r:id="rId52"/>
      <p:bold r:id="rId53"/>
    </p:embeddedFont>
    <p:embeddedFont>
      <p:font typeface="HY견고딕" panose="02030600000101010101" pitchFamily="18" charset="-127"/>
      <p:regular r:id="rId54"/>
    </p:embeddedFont>
    <p:embeddedFont>
      <p:font typeface="함초롬돋움" panose="02030504000101010101" pitchFamily="18" charset="-127"/>
      <p:regular r:id="rId55"/>
      <p:bold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591">
          <p15:clr>
            <a:srgbClr val="A4A3A4"/>
          </p15:clr>
        </p15:guide>
        <p15:guide id="2" pos="158">
          <p15:clr>
            <a:srgbClr val="A4A3A4"/>
          </p15:clr>
        </p15:guide>
        <p15:guide id="3" pos="5602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CFAC"/>
    <a:srgbClr val="F49F42"/>
    <a:srgbClr val="F6AD3A"/>
    <a:srgbClr val="02AF7E"/>
    <a:srgbClr val="FDEBD7"/>
    <a:srgbClr val="2F6D81"/>
    <a:srgbClr val="39869F"/>
    <a:srgbClr val="00A0C6"/>
    <a:srgbClr val="00BDEA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434" autoAdjust="0"/>
    <p:restoredTop sz="99156" autoAdjust="0"/>
  </p:normalViewPr>
  <p:slideViewPr>
    <p:cSldViewPr>
      <p:cViewPr varScale="1">
        <p:scale>
          <a:sx n="96" d="100"/>
          <a:sy n="96" d="100"/>
        </p:scale>
        <p:origin x="-1272" y="-96"/>
      </p:cViewPr>
      <p:guideLst>
        <p:guide orient="horz" pos="591"/>
        <p:guide pos="158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150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2021-08-31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2021-08-31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96CF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F49F42"/>
          </a:solidFill>
          <a:ln>
            <a:noFill/>
          </a:ln>
          <a:extLst/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 smtClean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/49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541886"/>
            <a:ext cx="2404465" cy="423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6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 anchor="ctr"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/49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3160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 anchor="ctr"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/49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2652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02AF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/49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9033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617311"/>
          </a:xfrm>
          <a:prstGeom prst="rect">
            <a:avLst/>
          </a:prstGeom>
          <a:solidFill>
            <a:srgbClr val="02AF7E">
              <a:alpha val="27000"/>
            </a:srgb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mtClean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/49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rgbClr val="02AF7E"/>
              </a:buClr>
              <a:buSzPct val="100000"/>
              <a:buFont typeface="Wingdings" panose="05000000000000000000" pitchFamily="2" charset="2"/>
              <a:buChar char="n"/>
              <a:defRPr sz="20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8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550" y="-21046"/>
            <a:ext cx="865634" cy="61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14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76375" y="2565400"/>
            <a:ext cx="597594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0" b="1" dirty="0" smtClean="0">
                <a:solidFill>
                  <a:srgbClr val="02AF7E"/>
                </a:solidFill>
                <a:latin typeface="+mn-ea"/>
                <a:ea typeface="+mn-ea"/>
              </a:rPr>
              <a:t>Thank</a:t>
            </a:r>
            <a:r>
              <a:rPr lang="en-US" altLang="ko-KR" sz="8000" b="1" baseline="0" dirty="0" smtClean="0">
                <a:solidFill>
                  <a:srgbClr val="02AF7E"/>
                </a:solidFill>
                <a:latin typeface="+mn-ea"/>
                <a:ea typeface="+mn-ea"/>
              </a:rPr>
              <a:t> you!</a:t>
            </a:r>
            <a:endParaRPr lang="ko-KR" altLang="en-US" sz="8000" b="1" dirty="0" smtClean="0">
              <a:solidFill>
                <a:srgbClr val="02AF7E"/>
              </a:solidFill>
              <a:latin typeface="+mn-ea"/>
              <a:ea typeface="+mn-ea"/>
            </a:endParaRPr>
          </a:p>
        </p:txBody>
      </p:sp>
      <p:pic>
        <p:nvPicPr>
          <p:cNvPr id="4" name="Picture 4" descr="C:\Users\김현용\Desktop\제호.jpg">
            <a:extLst>
              <a:ext uri="{FF2B5EF4-FFF2-40B4-BE49-F238E27FC236}">
                <a16:creationId xmlns=""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661" y="5645666"/>
            <a:ext cx="1731819" cy="2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6">
            <a:extLst>
              <a:ext uri="{FF2B5EF4-FFF2-40B4-BE49-F238E27FC236}">
                <a16:creationId xmlns="" xmlns:a16="http://schemas.microsoft.com/office/drawing/2014/main" id="{5B2358EA-0EBE-4085-907F-A5C0D19AC1AC}"/>
              </a:ext>
            </a:extLst>
          </p:cNvPr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96CF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직사각형 10">
            <a:extLst>
              <a:ext uri="{FF2B5EF4-FFF2-40B4-BE49-F238E27FC236}">
                <a16:creationId xmlns="" xmlns:a16="http://schemas.microsoft.com/office/drawing/2014/main" id="{1ED32BD4-9132-4F42-A9B1-2274388B022B}"/>
              </a:ext>
            </a:extLst>
          </p:cNvPr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F49F42"/>
          </a:solidFill>
          <a:ln>
            <a:solidFill>
              <a:srgbClr val="F6AD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B8637DD-835B-4D0D-A4B3-8FDDB1A2A0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146659" y="6309320"/>
            <a:ext cx="270939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Copyright© 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2021 </a:t>
            </a:r>
            <a:r>
              <a:rPr lang="en-US" altLang="ko-KR" sz="1100" dirty="0" err="1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Hanbit</a:t>
            </a: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All rights reserved.</a:t>
            </a:r>
            <a:endParaRPr lang="ko-KR" altLang="ko-KR" sz="1100" dirty="0">
              <a:solidFill>
                <a:schemeClr val="tx1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/49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875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2021-08-31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9" r:id="rId1"/>
    <p:sldLayoutId id="2147484231" r:id="rId2"/>
    <p:sldLayoutId id="2147484232" r:id="rId3"/>
    <p:sldLayoutId id="2147484230" r:id="rId4"/>
    <p:sldLayoutId id="2147484226" r:id="rId5"/>
    <p:sldLayoutId id="2147484228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 bwMode="auto">
          <a:xfrm>
            <a:off x="2709134" y="836712"/>
            <a:ext cx="6101350" cy="1631216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indent="0" algn="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Chapter 13</a:t>
            </a:r>
            <a:endParaRPr lang="en-US" altLang="ko-KR" sz="4000" b="1" baseline="0" dirty="0" smtClean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0" marR="0" indent="0" algn="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spc="-150" dirty="0" smtClean="0">
                <a:latin typeface="+mj-ea"/>
                <a:ea typeface="+mj-ea"/>
              </a:rPr>
              <a:t>객체와 텍스트 파일 다루기</a:t>
            </a:r>
            <a:endParaRPr kumimoji="1" lang="en-US" altLang="ko-KR" sz="4000" b="1" kern="1200" spc="-15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64749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지향 프로그래밍이란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객체의 유기적인 동작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객체는 </a:t>
            </a:r>
            <a:r>
              <a:rPr lang="ko-KR" altLang="en-US" dirty="0"/>
              <a:t>단독으로 사용되기도 하지만 서로 유기적으로 관계를 맺고 사용되기도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곱셈 </a:t>
            </a:r>
            <a:r>
              <a:rPr lang="ko-KR" altLang="en-US" dirty="0"/>
              <a:t>게임 프로그램에 포함된 ‘계산기’ 객체와 ‘프린트’ 객체의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‘</a:t>
            </a:r>
            <a:r>
              <a:rPr lang="ko-KR" altLang="en-US" dirty="0"/>
              <a:t>계산기’ 객체에서 사용자의 점수를 </a:t>
            </a:r>
            <a:r>
              <a:rPr lang="ko-KR" altLang="en-US" dirty="0" smtClean="0"/>
              <a:t>계산하면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‘</a:t>
            </a:r>
            <a:r>
              <a:rPr lang="ko-KR" altLang="en-US" dirty="0"/>
              <a:t>프린트’ 객체에서 그 결과를 받아 모니터에 출력하는 작업을 </a:t>
            </a:r>
            <a:r>
              <a:rPr lang="ko-KR" altLang="en-US" dirty="0" smtClean="0"/>
              <a:t>수행함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466" y="3507485"/>
            <a:ext cx="2741069" cy="239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114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확인문제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336" y="1165261"/>
            <a:ext cx="6081329" cy="3690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5188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 smtClean="0">
                <a:latin typeface="+mj-lt"/>
              </a:rPr>
              <a:t>03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클래스와 객체</a:t>
            </a:r>
            <a:endParaRPr lang="ko-KR" altLang="en-US" sz="40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6562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클래스와 객체의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객체를 </a:t>
            </a:r>
            <a:r>
              <a:rPr lang="ko-KR" altLang="en-US" dirty="0"/>
              <a:t>생성하기 위해서는 클래스가 </a:t>
            </a:r>
            <a:r>
              <a:rPr lang="ko-KR" altLang="en-US" dirty="0" smtClean="0"/>
              <a:t>필요함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클래스란 </a:t>
            </a:r>
            <a:r>
              <a:rPr lang="ko-KR" altLang="en-US" dirty="0"/>
              <a:t>객체를 생성하기 위한 틀</a:t>
            </a:r>
            <a:r>
              <a:rPr lang="en-US" altLang="ko-KR" dirty="0"/>
              <a:t>(mold)</a:t>
            </a:r>
            <a:r>
              <a:rPr lang="ko-KR" altLang="en-US" dirty="0"/>
              <a:t>로 마치 붕어빵 틀과 </a:t>
            </a:r>
            <a:r>
              <a:rPr lang="ko-KR" altLang="en-US" dirty="0" smtClean="0"/>
              <a:t>같음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2"/>
            <a:r>
              <a:rPr lang="ko-KR" altLang="en-US" dirty="0" smtClean="0"/>
              <a:t>클래스</a:t>
            </a:r>
            <a:r>
              <a:rPr lang="en-US" altLang="ko-KR" dirty="0"/>
              <a:t>(</a:t>
            </a:r>
            <a:r>
              <a:rPr lang="ko-KR" altLang="en-US" dirty="0"/>
              <a:t>붕어빵 틀</a:t>
            </a:r>
            <a:r>
              <a:rPr lang="en-US" altLang="ko-KR" dirty="0"/>
              <a:t>)</a:t>
            </a:r>
            <a:r>
              <a:rPr lang="ko-KR" altLang="en-US" dirty="0"/>
              <a:t>에 속성과 기능을 설정하면 객체</a:t>
            </a:r>
            <a:r>
              <a:rPr lang="en-US" altLang="ko-KR" dirty="0"/>
              <a:t>(</a:t>
            </a:r>
            <a:r>
              <a:rPr lang="ko-KR" altLang="en-US" dirty="0"/>
              <a:t>붕어빵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ko-KR" altLang="en-US" dirty="0" smtClean="0"/>
              <a:t>생성됨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즉 </a:t>
            </a:r>
            <a:r>
              <a:rPr lang="ko-KR" altLang="en-US" dirty="0"/>
              <a:t>붕어빵이라는 ‘객체’를 만들기 위해서는 붕어빵 틀에 해당하는 ‘클래스’가 </a:t>
            </a:r>
            <a:r>
              <a:rPr lang="ko-KR" altLang="en-US" dirty="0" smtClean="0"/>
              <a:t>필요함</a:t>
            </a:r>
            <a:endParaRPr lang="en-US" altLang="ko-KR" dirty="0"/>
          </a:p>
          <a:p>
            <a:pPr lvl="2"/>
            <a:r>
              <a:rPr lang="ko-KR" altLang="en-US" dirty="0" smtClean="0"/>
              <a:t>붕어빵 </a:t>
            </a:r>
            <a:r>
              <a:rPr lang="ko-KR" altLang="en-US" dirty="0"/>
              <a:t>틀이 있으면 원하는 만큼 붕어빵을 만들 수 있듯이 클래스가 있으면 원하는 만큼 객체를 생성할 수 </a:t>
            </a:r>
            <a:r>
              <a:rPr lang="ko-KR" altLang="en-US" dirty="0" smtClean="0"/>
              <a:t>있</a:t>
            </a:r>
            <a:r>
              <a:rPr lang="ko-KR" altLang="en-US" dirty="0"/>
              <a:t>음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7170" name="Picture 2" descr="D:\00_출간완료\난생처음 파이썬 컴퓨팅 사고\04_기타\03_부속자료\04_그림&amp;표\13장\그림 13-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032" y="3789040"/>
            <a:ext cx="6451937" cy="230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433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클래스의 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클래스의 구조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class </a:t>
            </a:r>
            <a:r>
              <a:rPr lang="ko-KR" altLang="en-US" dirty="0"/>
              <a:t>키워드</a:t>
            </a:r>
            <a:r>
              <a:rPr lang="en-US" altLang="ko-KR" dirty="0"/>
              <a:t>, </a:t>
            </a:r>
            <a:r>
              <a:rPr lang="ko-KR" altLang="en-US" dirty="0"/>
              <a:t>클래스 이름</a:t>
            </a:r>
            <a:r>
              <a:rPr lang="en-US" altLang="ko-KR" dirty="0"/>
              <a:t>, </a:t>
            </a:r>
            <a:r>
              <a:rPr lang="ko-KR" altLang="en-US" dirty="0"/>
              <a:t>콜론</a:t>
            </a:r>
            <a:r>
              <a:rPr lang="en-US" altLang="ko-KR" dirty="0"/>
              <a:t>(:)</a:t>
            </a:r>
            <a:r>
              <a:rPr lang="ko-KR" altLang="en-US" dirty="0"/>
              <a:t>을 순서대로 적고 그 아래에 클래스 속성과 기능을 </a:t>
            </a:r>
            <a:r>
              <a:rPr lang="ko-KR" altLang="en-US" dirty="0" smtClean="0"/>
              <a:t>정의함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0892" y="2348880"/>
            <a:ext cx="4682216" cy="278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462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클래스의 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클래스 </a:t>
            </a:r>
            <a:r>
              <a:rPr lang="ko-KR" altLang="en-US" dirty="0"/>
              <a:t>선언</a:t>
            </a:r>
          </a:p>
          <a:p>
            <a:pPr lvl="1"/>
            <a:r>
              <a:rPr lang="ko-KR" altLang="en-US" dirty="0"/>
              <a:t>클래스를 선언할 때는 </a:t>
            </a:r>
            <a:r>
              <a:rPr lang="en-US" altLang="ko-KR" dirty="0"/>
              <a:t>class </a:t>
            </a:r>
            <a:r>
              <a:rPr lang="ko-KR" altLang="en-US" dirty="0"/>
              <a:t>키워드를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class </a:t>
            </a:r>
            <a:r>
              <a:rPr lang="ko-KR" altLang="en-US" dirty="0"/>
              <a:t>키워드 다음에는 클래스의 이름과 콜론</a:t>
            </a:r>
            <a:r>
              <a:rPr lang="en-US" altLang="ko-KR" dirty="0"/>
              <a:t>(:)</a:t>
            </a:r>
            <a:r>
              <a:rPr lang="ko-KR" altLang="en-US" dirty="0"/>
              <a:t>이 </a:t>
            </a:r>
            <a:r>
              <a:rPr lang="ko-KR" altLang="en-US" dirty="0" smtClean="0"/>
              <a:t>옴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클래스 </a:t>
            </a:r>
            <a:r>
              <a:rPr lang="ko-KR" altLang="en-US" dirty="0"/>
              <a:t>이름은 원하는 대로 지을 수 있지만 함수와 구분하기 위해서 첫 글자는 대문자로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 </a:t>
            </a:r>
          </a:p>
          <a:p>
            <a:pPr lvl="1"/>
            <a:endParaRPr lang="en-US" altLang="ko-KR" sz="1000" dirty="0"/>
          </a:p>
          <a:p>
            <a:r>
              <a:rPr lang="ko-KR" altLang="en-US" dirty="0"/>
              <a:t>속성과 기능 정의</a:t>
            </a:r>
          </a:p>
          <a:p>
            <a:pPr lvl="1"/>
            <a:r>
              <a:rPr lang="ko-KR" altLang="en-US" dirty="0"/>
              <a:t>클래스의 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‘</a:t>
            </a:r>
            <a:r>
              <a:rPr lang="en-US" altLang="ko-KR" dirty="0" err="1"/>
              <a:t>def</a:t>
            </a:r>
            <a:r>
              <a:rPr lang="en-US" altLang="ko-KR" dirty="0"/>
              <a:t> __</a:t>
            </a:r>
            <a:r>
              <a:rPr lang="en-US" altLang="ko-KR" dirty="0" err="1"/>
              <a:t>init</a:t>
            </a:r>
            <a:r>
              <a:rPr lang="en-US" altLang="ko-KR" dirty="0"/>
              <a:t>__():</a:t>
            </a:r>
            <a:r>
              <a:rPr lang="ko-KR" altLang="en-US" dirty="0"/>
              <a:t>’ </a:t>
            </a:r>
            <a:r>
              <a:rPr lang="ko-KR" altLang="en-US" dirty="0" smtClean="0"/>
              <a:t>형태로 정의함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/>
              <a:t>self</a:t>
            </a:r>
            <a:r>
              <a:rPr lang="ko-KR" altLang="en-US" dirty="0"/>
              <a:t>는 클래스 자신을 가리킨다는 의미로 </a:t>
            </a:r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__()</a:t>
            </a:r>
            <a:r>
              <a:rPr lang="ko-KR" altLang="en-US" dirty="0"/>
              <a:t>의 첫 번째 매개변수를 </a:t>
            </a:r>
            <a:r>
              <a:rPr lang="en-US" altLang="ko-KR" dirty="0"/>
              <a:t>self</a:t>
            </a:r>
            <a:r>
              <a:rPr lang="ko-KR" altLang="en-US" dirty="0"/>
              <a:t>로 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기능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ko-KR" altLang="en-US" dirty="0" err="1"/>
              <a:t>함수명</a:t>
            </a:r>
            <a:r>
              <a:rPr lang="en-US" altLang="ko-KR" dirty="0"/>
              <a:t>( ):’ </a:t>
            </a:r>
            <a:r>
              <a:rPr lang="ko-KR" altLang="en-US" dirty="0"/>
              <a:t>형태로 </a:t>
            </a:r>
            <a:r>
              <a:rPr lang="ko-KR" altLang="en-US" dirty="0" smtClean="0"/>
              <a:t>정의함</a:t>
            </a:r>
            <a:r>
              <a:rPr lang="en-US" altLang="ko-KR" dirty="0" smtClean="0"/>
              <a:t> </a:t>
            </a:r>
          </a:p>
          <a:p>
            <a:pPr lvl="1" indent="0">
              <a:buNone/>
            </a:pPr>
            <a:r>
              <a:rPr lang="ko-KR" altLang="en-US" dirty="0" smtClean="0">
                <a:latin typeface="함초롬돋움"/>
                <a:ea typeface="함초롬돋움"/>
                <a:cs typeface="함초롬돋움"/>
              </a:rPr>
              <a:t>→ </a:t>
            </a:r>
            <a:r>
              <a:rPr lang="ko-KR" altLang="en-US" dirty="0" smtClean="0"/>
              <a:t>클래스의 </a:t>
            </a:r>
            <a:r>
              <a:rPr lang="ko-KR" altLang="en-US" dirty="0"/>
              <a:t>속성과 기능은 </a:t>
            </a:r>
            <a:r>
              <a:rPr lang="en-US" altLang="ko-KR" dirty="0"/>
              <a:t>self</a:t>
            </a:r>
            <a:r>
              <a:rPr lang="ko-KR" altLang="en-US" dirty="0"/>
              <a:t>를 </a:t>
            </a:r>
            <a:r>
              <a:rPr lang="ko-KR" altLang="en-US" dirty="0" smtClean="0"/>
              <a:t>이용함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6387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계산기 클래스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계산기 </a:t>
            </a:r>
            <a:r>
              <a:rPr lang="ko-KR" altLang="en-US" dirty="0"/>
              <a:t>클래스를 </a:t>
            </a:r>
            <a:r>
              <a:rPr lang="ko-KR" altLang="en-US" dirty="0" smtClean="0"/>
              <a:t>만들며 </a:t>
            </a:r>
            <a:r>
              <a:rPr lang="ko-KR" altLang="en-US" dirty="0"/>
              <a:t>클래스의 기본 구조를 </a:t>
            </a:r>
            <a:r>
              <a:rPr lang="ko-KR" altLang="en-US" dirty="0" smtClean="0"/>
              <a:t>익히기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클래스를 </a:t>
            </a:r>
            <a:r>
              <a:rPr lang="ko-KR" altLang="en-US" dirty="0"/>
              <a:t>만들기 위해서는 먼저 클래스가 가지고 있는 속성과 기능을 정의해야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계산기 </a:t>
            </a:r>
            <a:r>
              <a:rPr lang="ko-KR" altLang="en-US" dirty="0"/>
              <a:t>클래스는 숫자를 저장하는 속성과</a:t>
            </a:r>
            <a:r>
              <a:rPr lang="en-US" altLang="ko-KR" dirty="0"/>
              <a:t>, </a:t>
            </a:r>
            <a:r>
              <a:rPr lang="ko-KR" altLang="en-US" dirty="0"/>
              <a:t>덧셈</a:t>
            </a:r>
            <a:r>
              <a:rPr lang="en-US" altLang="ko-KR" dirty="0"/>
              <a:t>/</a:t>
            </a:r>
            <a:r>
              <a:rPr lang="ko-KR" altLang="en-US" dirty="0"/>
              <a:t>뺄셈 기능을 하는 </a:t>
            </a:r>
            <a:r>
              <a:rPr lang="ko-KR" altLang="en-US" dirty="0" err="1"/>
              <a:t>메서드로</a:t>
            </a:r>
            <a:r>
              <a:rPr lang="ko-KR" altLang="en-US" dirty="0"/>
              <a:t> </a:t>
            </a:r>
            <a:r>
              <a:rPr lang="ko-KR" altLang="en-US" dirty="0" smtClean="0"/>
              <a:t>구성됨</a:t>
            </a:r>
            <a:endParaRPr lang="ko-KR" altLang="en-US" dirty="0"/>
          </a:p>
        </p:txBody>
      </p:sp>
      <p:pic>
        <p:nvPicPr>
          <p:cNvPr id="8194" name="Picture 2" descr="D:\00_출간완료\난생처음 파이썬 컴퓨팅 사고\04_기타\03_부속자료\04_그림&amp;표\13장\표 13-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34" y="3212976"/>
            <a:ext cx="5896533" cy="2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692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계산기 클래스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계산기 클래스를 만들며 클래스의 기본 구조를 익히기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코드를 </a:t>
            </a:r>
            <a:r>
              <a:rPr lang="ko-KR" altLang="en-US" dirty="0"/>
              <a:t>작성하고 </a:t>
            </a:r>
            <a:r>
              <a:rPr lang="en-US" altLang="ko-KR" dirty="0"/>
              <a:t>F5</a:t>
            </a:r>
            <a:r>
              <a:rPr lang="ko-KR" altLang="en-US" dirty="0"/>
              <a:t>를 눌러 </a:t>
            </a:r>
            <a:r>
              <a:rPr lang="ko-KR" altLang="en-US" dirty="0" smtClean="0"/>
              <a:t>실행함</a:t>
            </a:r>
            <a:endParaRPr lang="ko-KR" altLang="en-US" dirty="0"/>
          </a:p>
          <a:p>
            <a:pPr lvl="1"/>
            <a:r>
              <a:rPr lang="ko-KR" altLang="en-US" dirty="0" smtClean="0"/>
              <a:t>클래스는 </a:t>
            </a:r>
            <a:r>
              <a:rPr lang="ko-KR" altLang="en-US" dirty="0"/>
              <a:t>붕어빵 틀과 같이 객체를 만들기 위한 틀일 뿐 아직 객체를 만든 것은 아니기 </a:t>
            </a:r>
            <a:r>
              <a:rPr lang="ko-KR" altLang="en-US" dirty="0" smtClean="0"/>
              <a:t>때문에 </a:t>
            </a:r>
            <a:r>
              <a:rPr lang="ko-KR" altLang="en-US" dirty="0"/>
              <a:t>실행 결과에 아무 것도 </a:t>
            </a:r>
            <a:r>
              <a:rPr lang="ko-KR" altLang="en-US" dirty="0" err="1" smtClean="0"/>
              <a:t>안나옴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80" y="2708920"/>
            <a:ext cx="6066640" cy="3481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438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확인문제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496298" y="1052736"/>
            <a:ext cx="6172046" cy="3241629"/>
            <a:chOff x="1435110" y="1237340"/>
            <a:chExt cx="6172046" cy="3241629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844" y="1237340"/>
              <a:ext cx="6070312" cy="1274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5110" y="2708920"/>
              <a:ext cx="6158448" cy="1770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8332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계산기 객체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계산기 객체 만들기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‘</a:t>
            </a:r>
            <a:r>
              <a:rPr lang="ko-KR" altLang="en-US" dirty="0"/>
              <a:t>객체 이름</a:t>
            </a:r>
            <a:r>
              <a:rPr lang="en-US" altLang="ko-KR" dirty="0"/>
              <a:t>=</a:t>
            </a:r>
            <a:r>
              <a:rPr lang="ko-KR" altLang="en-US" dirty="0"/>
              <a:t>계산기클래스</a:t>
            </a:r>
            <a:r>
              <a:rPr lang="en-US" altLang="ko-KR" dirty="0"/>
              <a:t>(</a:t>
            </a:r>
            <a:r>
              <a:rPr lang="ko-KR" altLang="en-US" dirty="0"/>
              <a:t>속성</a:t>
            </a:r>
            <a:r>
              <a:rPr lang="en-US" altLang="ko-KR" dirty="0"/>
              <a:t>1, </a:t>
            </a:r>
            <a:r>
              <a:rPr lang="ko-KR" altLang="en-US" dirty="0"/>
              <a:t>속성</a:t>
            </a:r>
            <a:r>
              <a:rPr lang="en-US" altLang="ko-KR" dirty="0"/>
              <a:t>2 ... </a:t>
            </a:r>
            <a:r>
              <a:rPr lang="ko-KR" altLang="en-US" dirty="0"/>
              <a:t>속성</a:t>
            </a:r>
            <a:r>
              <a:rPr lang="en-US" altLang="ko-KR" dirty="0"/>
              <a:t>n)’ </a:t>
            </a:r>
            <a:r>
              <a:rPr lang="ko-KR" altLang="en-US" dirty="0"/>
              <a:t>형태로 </a:t>
            </a:r>
            <a:r>
              <a:rPr lang="ko-KR" altLang="en-US" dirty="0" smtClean="0"/>
              <a:t>작성</a:t>
            </a:r>
            <a:endParaRPr lang="en-US" altLang="ko-KR" dirty="0"/>
          </a:p>
          <a:p>
            <a:pPr lvl="1"/>
            <a:endParaRPr lang="en-US" altLang="ko-KR" sz="800" dirty="0" smtClean="0"/>
          </a:p>
          <a:p>
            <a:pPr lvl="1"/>
            <a:r>
              <a:rPr lang="ko-KR" altLang="en-US" dirty="0" smtClean="0"/>
              <a:t>계산기 </a:t>
            </a:r>
            <a:r>
              <a:rPr lang="ko-KR" altLang="en-US" dirty="0"/>
              <a:t>객체를 만드는 </a:t>
            </a:r>
            <a:r>
              <a:rPr lang="ko-KR" altLang="en-US" dirty="0" smtClean="0"/>
              <a:t>선언문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ko-KR" altLang="en-US" dirty="0"/>
          </a:p>
          <a:p>
            <a:pPr lvl="1"/>
            <a:r>
              <a:rPr lang="ko-KR" altLang="en-US" dirty="0"/>
              <a:t>위 명령이 실행되면 객체 선언문의 </a:t>
            </a:r>
            <a:r>
              <a:rPr lang="en-US" altLang="ko-KR" dirty="0"/>
              <a:t>10</a:t>
            </a:r>
            <a:r>
              <a:rPr lang="ko-KR" altLang="en-US" dirty="0"/>
              <a:t>과 </a:t>
            </a:r>
            <a:r>
              <a:rPr lang="en-US" altLang="ko-KR" dirty="0"/>
              <a:t>20</a:t>
            </a:r>
            <a:r>
              <a:rPr lang="ko-KR" altLang="en-US" dirty="0"/>
              <a:t>이 </a:t>
            </a:r>
            <a:r>
              <a:rPr lang="en-US" altLang="ko-KR" dirty="0"/>
              <a:t>Calculator </a:t>
            </a:r>
            <a:r>
              <a:rPr lang="ko-KR" altLang="en-US" dirty="0"/>
              <a:t>클래스의 </a:t>
            </a:r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__() </a:t>
            </a:r>
            <a:r>
              <a:rPr lang="ko-KR" altLang="en-US" dirty="0"/>
              <a:t>내부의 </a:t>
            </a:r>
            <a:r>
              <a:rPr lang="en-US" altLang="ko-KR" dirty="0"/>
              <a:t>num1</a:t>
            </a:r>
            <a:r>
              <a:rPr lang="ko-KR" altLang="en-US" dirty="0"/>
              <a:t>과 </a:t>
            </a:r>
            <a:r>
              <a:rPr lang="en-US" altLang="ko-KR" dirty="0"/>
              <a:t>num2 </a:t>
            </a:r>
            <a:r>
              <a:rPr lang="ko-KR" altLang="en-US" dirty="0"/>
              <a:t>속성에 각각 </a:t>
            </a:r>
            <a:r>
              <a:rPr lang="ko-KR" altLang="en-US" dirty="0" smtClean="0"/>
              <a:t>할당됨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388" y="2303937"/>
            <a:ext cx="6665225" cy="541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 descr="D:\00_출간완료\난생처음 파이썬 컴퓨팅 사고\04_기타\03_부속자료\04_그림&amp;표\13장\그림 13-6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642" y="4149080"/>
            <a:ext cx="5720717" cy="204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289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55576" y="1851322"/>
            <a:ext cx="7615014" cy="4385989"/>
          </a:xfrm>
        </p:spPr>
        <p:txBody>
          <a:bodyPr/>
          <a:lstStyle/>
          <a:p>
            <a:r>
              <a:rPr lang="ko-KR" altLang="en-US" sz="1600" dirty="0"/>
              <a:t>이 장에서 만들 프로그램</a:t>
            </a:r>
          </a:p>
          <a:p>
            <a:r>
              <a:rPr lang="ko-KR" altLang="en-US" sz="1600" dirty="0" smtClean="0"/>
              <a:t>객체 </a:t>
            </a:r>
            <a:r>
              <a:rPr lang="ko-KR" altLang="en-US" sz="1600" dirty="0"/>
              <a:t>지향 프로그래밍이란</a:t>
            </a:r>
            <a:r>
              <a:rPr lang="en-US" altLang="ko-KR" sz="1600" dirty="0"/>
              <a:t>?</a:t>
            </a:r>
          </a:p>
          <a:p>
            <a:r>
              <a:rPr lang="ko-KR" altLang="en-US" sz="1600" dirty="0" smtClean="0"/>
              <a:t>클래스와 </a:t>
            </a:r>
            <a:r>
              <a:rPr lang="ko-KR" altLang="en-US" sz="1600" dirty="0"/>
              <a:t>객체</a:t>
            </a:r>
          </a:p>
          <a:p>
            <a:r>
              <a:rPr lang="ko-KR" altLang="en-US" sz="1600" dirty="0" smtClean="0"/>
              <a:t>객체를 </a:t>
            </a:r>
            <a:r>
              <a:rPr lang="ko-KR" altLang="en-US" sz="1600" dirty="0"/>
              <a:t>이용한 회원가입 프로그램</a:t>
            </a:r>
          </a:p>
          <a:p>
            <a:r>
              <a:rPr lang="ko-KR" altLang="en-US" sz="1600" dirty="0" smtClean="0"/>
              <a:t>텍스트 </a:t>
            </a:r>
            <a:r>
              <a:rPr lang="ko-KR" altLang="en-US" sz="1600" dirty="0"/>
              <a:t>파일 다루기</a:t>
            </a:r>
          </a:p>
          <a:p>
            <a:pPr marL="0" indent="0">
              <a:buNone/>
            </a:pPr>
            <a:r>
              <a:rPr lang="ko-KR" altLang="en-US" sz="1600" dirty="0"/>
              <a:t>실전 예제 </a:t>
            </a:r>
            <a:r>
              <a:rPr lang="en-US" altLang="ko-KR" sz="1600" dirty="0"/>
              <a:t>1 </a:t>
            </a:r>
            <a:r>
              <a:rPr lang="ko-KR" altLang="en-US" sz="1600" dirty="0"/>
              <a:t>주사위 게임</a:t>
            </a:r>
          </a:p>
          <a:p>
            <a:pPr marL="0" indent="0">
              <a:buNone/>
            </a:pPr>
            <a:r>
              <a:rPr lang="ko-KR" altLang="en-US" sz="1600" dirty="0"/>
              <a:t>실전 예제 </a:t>
            </a:r>
            <a:r>
              <a:rPr lang="en-US" altLang="ko-KR" sz="1600" dirty="0"/>
              <a:t>2 </a:t>
            </a:r>
            <a:r>
              <a:rPr lang="ko-KR" altLang="en-US" sz="1600" dirty="0"/>
              <a:t>한 줄 일기장 프로그램</a:t>
            </a:r>
          </a:p>
        </p:txBody>
      </p:sp>
    </p:spTree>
    <p:extLst>
      <p:ext uri="{BB962C8B-B14F-4D97-AF65-F5344CB8AC3E}">
        <p14:creationId xmlns:p14="http://schemas.microsoft.com/office/powerpoint/2010/main" val="1360755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계산기 객체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__() </a:t>
            </a:r>
            <a:r>
              <a:rPr lang="ko-KR" altLang="en-US" dirty="0" err="1"/>
              <a:t>메서드의</a:t>
            </a:r>
            <a:r>
              <a:rPr lang="ko-KR" altLang="en-US" dirty="0"/>
              <a:t> 역할</a:t>
            </a:r>
          </a:p>
          <a:p>
            <a:pPr lvl="1"/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__() </a:t>
            </a:r>
            <a:r>
              <a:rPr lang="ko-KR" altLang="en-US" dirty="0" err="1"/>
              <a:t>메서드는</a:t>
            </a:r>
            <a:r>
              <a:rPr lang="ko-KR" altLang="en-US" dirty="0"/>
              <a:t> 객체를 메모리에 할당하여 생성하는 기능을 </a:t>
            </a:r>
            <a:r>
              <a:rPr lang="ko-KR" altLang="en-US" dirty="0" smtClean="0"/>
              <a:t>담당함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즉 </a:t>
            </a:r>
            <a:r>
              <a:rPr lang="ko-KR" altLang="en-US" dirty="0"/>
              <a:t>객체를 생성할 때 클래스 이름을 사용하면 자동으로 </a:t>
            </a:r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__() </a:t>
            </a:r>
            <a:r>
              <a:rPr lang="ko-KR" altLang="en-US" dirty="0" err="1"/>
              <a:t>메서드가</a:t>
            </a:r>
            <a:r>
              <a:rPr lang="ko-KR" altLang="en-US" dirty="0"/>
              <a:t> 호출되고 이것을 ‘</a:t>
            </a:r>
            <a:r>
              <a:rPr lang="ko-KR" altLang="en-US" dirty="0" err="1"/>
              <a:t>생성자</a:t>
            </a:r>
            <a:r>
              <a:rPr lang="ko-KR" altLang="en-US" dirty="0"/>
              <a:t> 호출’이라고 </a:t>
            </a:r>
            <a:r>
              <a:rPr lang="ko-KR" altLang="en-US" dirty="0" smtClean="0"/>
              <a:t>함</a:t>
            </a:r>
            <a:endParaRPr lang="ko-KR" alt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966" y="2927264"/>
            <a:ext cx="6922068" cy="158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250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계산기 객체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__() </a:t>
            </a:r>
            <a:r>
              <a:rPr lang="ko-KR" altLang="en-US" dirty="0" err="1"/>
              <a:t>메서드의</a:t>
            </a:r>
            <a:r>
              <a:rPr lang="ko-KR" altLang="en-US" dirty="0"/>
              <a:t> </a:t>
            </a:r>
            <a:r>
              <a:rPr lang="ko-KR" altLang="en-US" dirty="0" smtClean="0"/>
              <a:t>역할</a:t>
            </a:r>
            <a:endParaRPr lang="ko-KR" altLang="en-US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코드 </a:t>
            </a:r>
            <a:r>
              <a:rPr lang="en-US" altLang="ko-KR" dirty="0"/>
              <a:t>13-1]</a:t>
            </a:r>
            <a:r>
              <a:rPr lang="ko-KR" altLang="en-US" dirty="0"/>
              <a:t>에서 만든 </a:t>
            </a:r>
            <a:r>
              <a:rPr lang="en-US" altLang="ko-KR" sz="1600" dirty="0"/>
              <a:t>Calculator </a:t>
            </a:r>
            <a:r>
              <a:rPr lang="ko-KR" altLang="en-US" dirty="0"/>
              <a:t>클래스를 이용하여 계산기 객체 </a:t>
            </a:r>
            <a:r>
              <a:rPr lang="en-US" altLang="ko-KR" dirty="0"/>
              <a:t>3</a:t>
            </a:r>
            <a:r>
              <a:rPr lang="ko-KR" altLang="en-US" dirty="0" smtClean="0"/>
              <a:t>개 생성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r>
              <a:rPr lang="en-US" altLang="ko-KR" sz="1600" dirty="0"/>
              <a:t>Calculator </a:t>
            </a:r>
            <a:r>
              <a:rPr lang="ko-KR" altLang="en-US" dirty="0"/>
              <a:t>클래스를 이용해서 생성된 객체들을 메모리에 </a:t>
            </a:r>
            <a:r>
              <a:rPr lang="ko-KR" altLang="en-US" dirty="0" smtClean="0"/>
              <a:t>나타낸 모습</a:t>
            </a:r>
            <a:endParaRPr lang="ko-KR" alt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8902" y="4149080"/>
            <a:ext cx="6506196" cy="158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329" y="1628800"/>
            <a:ext cx="6677343" cy="1700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3235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계산기 객체의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호출하기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도트 연산자</a:t>
            </a:r>
            <a:r>
              <a:rPr lang="en-US" altLang="ko-KR" dirty="0" smtClean="0"/>
              <a:t>(.)</a:t>
            </a:r>
          </a:p>
          <a:p>
            <a:pPr lvl="1"/>
            <a:r>
              <a:rPr lang="ko-KR" altLang="en-US" dirty="0" smtClean="0"/>
              <a:t>모듈의 </a:t>
            </a:r>
            <a:r>
              <a:rPr lang="ko-KR" altLang="en-US" dirty="0"/>
              <a:t>함수에 접근할 때 도트 연산자</a:t>
            </a:r>
            <a:r>
              <a:rPr lang="en-US" altLang="ko-KR" dirty="0"/>
              <a:t>(.)</a:t>
            </a:r>
            <a:r>
              <a:rPr lang="ko-KR" altLang="en-US" dirty="0"/>
              <a:t>를 사용했듯이 객체의 </a:t>
            </a:r>
            <a:r>
              <a:rPr lang="ko-KR" altLang="en-US" dirty="0" err="1"/>
              <a:t>메서드를</a:t>
            </a:r>
            <a:r>
              <a:rPr lang="ko-KR" altLang="en-US" dirty="0"/>
              <a:t> 호출하기 위해서도 도트 연산자</a:t>
            </a:r>
            <a:r>
              <a:rPr lang="en-US" altLang="ko-KR" dirty="0"/>
              <a:t>(.)</a:t>
            </a:r>
            <a:r>
              <a:rPr lang="ko-KR" altLang="en-US" dirty="0"/>
              <a:t>를 </a:t>
            </a:r>
            <a:r>
              <a:rPr lang="ko-KR" altLang="en-US" dirty="0" smtClean="0"/>
              <a:t>이용함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353" y="2276872"/>
            <a:ext cx="6059295" cy="2926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6823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계산기 객체의 속성에 접근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변경하기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도트 </a:t>
            </a:r>
            <a:r>
              <a:rPr lang="ko-KR" altLang="en-US" dirty="0"/>
              <a:t>연산자</a:t>
            </a:r>
            <a:r>
              <a:rPr lang="en-US" altLang="ko-KR" dirty="0" smtClean="0"/>
              <a:t>(.)</a:t>
            </a:r>
          </a:p>
          <a:p>
            <a:pPr lvl="1"/>
            <a:r>
              <a:rPr lang="ko-KR" altLang="en-US" dirty="0" smtClean="0"/>
              <a:t>객체의 </a:t>
            </a:r>
            <a:r>
              <a:rPr lang="ko-KR" altLang="en-US" dirty="0"/>
              <a:t>속성에도 접근할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844" y="1798143"/>
            <a:ext cx="6070312" cy="4223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395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계산기 객체의 속성에 접근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변경하기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도트 </a:t>
            </a:r>
            <a:r>
              <a:rPr lang="ko-KR" altLang="en-US" dirty="0"/>
              <a:t>연산자</a:t>
            </a:r>
            <a:r>
              <a:rPr lang="en-US" altLang="ko-KR" dirty="0" smtClean="0"/>
              <a:t>(.)</a:t>
            </a:r>
          </a:p>
          <a:p>
            <a:pPr lvl="1"/>
            <a:r>
              <a:rPr lang="ko-KR" altLang="en-US" dirty="0" smtClean="0"/>
              <a:t>속성에 </a:t>
            </a:r>
            <a:r>
              <a:rPr lang="ko-KR" altLang="en-US" dirty="0"/>
              <a:t>접근할 수 있으니 변경도 </a:t>
            </a:r>
            <a:r>
              <a:rPr lang="ko-KR" altLang="en-US" dirty="0" smtClean="0"/>
              <a:t>가능함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329" y="1916832"/>
            <a:ext cx="6677343" cy="2504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389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 해결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440" y="703787"/>
            <a:ext cx="5013752" cy="4813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294405" y="3013428"/>
            <a:ext cx="3454059" cy="2503804"/>
            <a:chOff x="4101699" y="3013428"/>
            <a:chExt cx="3454059" cy="2503804"/>
          </a:xfrm>
        </p:grpSpPr>
        <p:pic>
          <p:nvPicPr>
            <p:cNvPr id="16387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348"/>
            <a:stretch/>
          </p:blipFill>
          <p:spPr bwMode="auto">
            <a:xfrm>
              <a:off x="4101699" y="3016427"/>
              <a:ext cx="3287642" cy="25008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496"/>
            <a:stretch/>
          </p:blipFill>
          <p:spPr bwMode="auto">
            <a:xfrm>
              <a:off x="7380312" y="3013428"/>
              <a:ext cx="175446" cy="25008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40604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 smtClean="0">
                <a:latin typeface="+mj-lt"/>
              </a:rPr>
              <a:t>04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객체를 이용한 회원가입 프로그램</a:t>
            </a:r>
            <a:endParaRPr lang="ko-KR" altLang="en-US" sz="40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1717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객체를 이용한 회원 관리 시스템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회원과 </a:t>
            </a:r>
            <a:r>
              <a:rPr lang="ko-KR" altLang="en-US" dirty="0"/>
              <a:t>회원 관리 </a:t>
            </a:r>
            <a:r>
              <a:rPr lang="ko-KR" altLang="en-US" dirty="0" smtClean="0"/>
              <a:t>시스템</a:t>
            </a:r>
            <a:endParaRPr lang="ko-KR" altLang="en-US" dirty="0"/>
          </a:p>
          <a:p>
            <a:pPr lvl="1"/>
            <a:r>
              <a:rPr lang="ko-KR" altLang="en-US" dirty="0"/>
              <a:t>회원</a:t>
            </a:r>
            <a:r>
              <a:rPr lang="en-US" altLang="ko-KR" dirty="0"/>
              <a:t>(Member)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회원 </a:t>
            </a:r>
            <a:r>
              <a:rPr lang="ko-KR" altLang="en-US" dirty="0"/>
              <a:t>개인의 아이디와 비밀번호를 담고 있는 </a:t>
            </a:r>
            <a:r>
              <a:rPr lang="ko-KR" altLang="en-US" dirty="0" smtClean="0"/>
              <a:t>객체를 생성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회원 </a:t>
            </a:r>
            <a:r>
              <a:rPr lang="ko-KR" altLang="en-US" dirty="0"/>
              <a:t>관리 시스템</a:t>
            </a:r>
            <a:r>
              <a:rPr lang="en-US" altLang="ko-KR" dirty="0"/>
              <a:t>(</a:t>
            </a:r>
            <a:r>
              <a:rPr lang="en-US" altLang="ko-KR" dirty="0" err="1"/>
              <a:t>MemberManage</a:t>
            </a:r>
            <a:r>
              <a:rPr lang="en-US" altLang="ko-KR" dirty="0"/>
              <a:t>)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회원 등록 및 삭제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addMember</a:t>
            </a:r>
            <a:r>
              <a:rPr lang="en-US" altLang="ko-KR" dirty="0"/>
              <a:t>(), </a:t>
            </a:r>
            <a:r>
              <a:rPr lang="en-US" altLang="ko-KR" dirty="0" err="1"/>
              <a:t>removeMember</a:t>
            </a:r>
            <a:r>
              <a:rPr lang="en-US" altLang="ko-KR" dirty="0"/>
              <a:t>()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로그인 </a:t>
            </a:r>
            <a:r>
              <a:rPr lang="ko-KR" altLang="en-US" dirty="0" err="1" smtClean="0"/>
              <a:t>메서드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loginMember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17410" name="Picture 2" descr="D:\00_출간완료\난생처음 파이썬 컴퓨팅 사고\04_기타\03_부속자료\04_그림&amp;표\13장\표 13-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902" y="3212976"/>
            <a:ext cx="6484196" cy="267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702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객체를 이용한 회원 관리 시스템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807760" y="824804"/>
            <a:ext cx="5528481" cy="4956932"/>
            <a:chOff x="216250" y="824804"/>
            <a:chExt cx="5528481" cy="4956932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04" y="824804"/>
              <a:ext cx="5518466" cy="1846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50" y="2636912"/>
              <a:ext cx="5528481" cy="31448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4476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객체를 이용한 회원 관리 시스템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794" y="953102"/>
            <a:ext cx="5541834" cy="442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0"/>
          <a:stretch/>
        </p:blipFill>
        <p:spPr bwMode="auto">
          <a:xfrm>
            <a:off x="5796136" y="2492896"/>
            <a:ext cx="2821619" cy="339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996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920880" cy="4104456"/>
          </a:xfrm>
        </p:spPr>
        <p:txBody>
          <a:bodyPr/>
          <a:lstStyle/>
          <a:p>
            <a:r>
              <a:rPr lang="en-US" altLang="ko-KR" dirty="0" smtClean="0"/>
              <a:t>‘</a:t>
            </a:r>
            <a:r>
              <a:rPr lang="ko-KR" altLang="en-US" dirty="0"/>
              <a:t>객체 지향 프로그래밍’이 무엇인지 이해합니다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클래스를 </a:t>
            </a:r>
            <a:r>
              <a:rPr lang="ko-KR" altLang="en-US" dirty="0"/>
              <a:t>이해하고 선언하는 방법을 알아봅니다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객체를 </a:t>
            </a:r>
            <a:r>
              <a:rPr lang="ko-KR" altLang="en-US" dirty="0"/>
              <a:t>생성하는 방법을 알아봅니다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객체의 </a:t>
            </a:r>
            <a:r>
              <a:rPr lang="ko-KR" altLang="en-US" dirty="0"/>
              <a:t>속성을 참조하는 방법과 </a:t>
            </a:r>
            <a:r>
              <a:rPr lang="ko-KR" altLang="en-US" dirty="0" err="1"/>
              <a:t>메서드를</a:t>
            </a:r>
            <a:r>
              <a:rPr lang="ko-KR" altLang="en-US" dirty="0"/>
              <a:t> 호출하는 방법을 알아봅니다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텍스트 </a:t>
            </a:r>
            <a:r>
              <a:rPr lang="ko-KR" altLang="en-US" dirty="0"/>
              <a:t>파일에 접근하는 방법을 알아봅니다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텍스트 </a:t>
            </a:r>
            <a:r>
              <a:rPr lang="ko-KR" altLang="en-US" dirty="0"/>
              <a:t>파일에 텍스트를 쓰고 읽는 방법을 알아봅니다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7099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 smtClean="0">
                <a:latin typeface="+mj-lt"/>
              </a:rPr>
              <a:t>05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텍스트 파일 다루기</a:t>
            </a:r>
            <a:endParaRPr lang="ko-KR" altLang="en-US" sz="40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1717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다루기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텍스트 파일을 다루는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</a:t>
            </a:r>
            <a:endParaRPr lang="ko-KR" altLang="en-US" dirty="0"/>
          </a:p>
          <a:p>
            <a:pPr lvl="1"/>
            <a:r>
              <a:rPr lang="en-US" altLang="ko-KR" dirty="0"/>
              <a:t>[</a:t>
            </a:r>
            <a:r>
              <a:rPr lang="en-US" altLang="ko-KR" b="1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파일 열기</a:t>
            </a:r>
          </a:p>
          <a:p>
            <a:pPr lvl="2"/>
            <a:r>
              <a:rPr lang="ko-KR" altLang="en-US" dirty="0"/>
              <a:t>첫 번째</a:t>
            </a:r>
            <a:r>
              <a:rPr lang="en-US" altLang="ko-KR" dirty="0"/>
              <a:t>, </a:t>
            </a:r>
            <a:r>
              <a:rPr lang="ko-KR" altLang="en-US" dirty="0"/>
              <a:t>파일을 여는 단계입니다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파일을 </a:t>
            </a:r>
            <a:r>
              <a:rPr lang="ko-KR" altLang="en-US" dirty="0"/>
              <a:t>열기 위해서는 </a:t>
            </a:r>
            <a:r>
              <a:rPr lang="en-US" altLang="ko-KR" dirty="0"/>
              <a:t>open() </a:t>
            </a:r>
            <a:r>
              <a:rPr lang="ko-KR" altLang="en-US" dirty="0"/>
              <a:t>함수를 </a:t>
            </a:r>
            <a:r>
              <a:rPr lang="ko-KR" altLang="en-US" dirty="0" smtClean="0"/>
              <a:t>이용함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파일 </a:t>
            </a:r>
            <a:r>
              <a:rPr lang="ko-KR" altLang="en-US" dirty="0"/>
              <a:t>열기에 성공하면 파일은 객체로 만들어져 메모리에 </a:t>
            </a:r>
            <a:r>
              <a:rPr lang="ko-KR" altLang="en-US" dirty="0" smtClean="0"/>
              <a:t>생성됨</a:t>
            </a:r>
            <a:endParaRPr lang="ko-KR" altLang="en-US" dirty="0"/>
          </a:p>
        </p:txBody>
      </p:sp>
      <p:pic>
        <p:nvPicPr>
          <p:cNvPr id="19458" name="Picture 2" descr="D:\00_출간완료\난생처음 파이썬 컴퓨팅 사고\04_기타\03_부속자료\04_그림&amp;표\13장\그림 13-9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853" y="3140968"/>
            <a:ext cx="4272295" cy="188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279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다루기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텍스트 파일을 다루는 </a:t>
            </a:r>
            <a:r>
              <a:rPr lang="en-US" altLang="ko-KR" dirty="0"/>
              <a:t>3</a:t>
            </a:r>
            <a:r>
              <a:rPr lang="ko-KR" altLang="en-US" dirty="0" smtClean="0"/>
              <a:t>단계</a:t>
            </a:r>
            <a:endParaRPr lang="ko-KR" altLang="en-US" dirty="0"/>
          </a:p>
          <a:p>
            <a:pPr lvl="1"/>
            <a:r>
              <a:rPr lang="en-US" altLang="ko-KR" b="1" dirty="0" smtClean="0"/>
              <a:t>[2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파일 쓰기</a:t>
            </a:r>
            <a:r>
              <a:rPr lang="en-US" altLang="ko-KR" dirty="0"/>
              <a:t>/</a:t>
            </a:r>
            <a:r>
              <a:rPr lang="ko-KR" altLang="en-US" dirty="0"/>
              <a:t>읽기</a:t>
            </a:r>
          </a:p>
          <a:p>
            <a:pPr lvl="2"/>
            <a:r>
              <a:rPr lang="ko-KR" altLang="en-US" dirty="0"/>
              <a:t>두 번째</a:t>
            </a:r>
            <a:r>
              <a:rPr lang="en-US" altLang="ko-KR" dirty="0"/>
              <a:t>, </a:t>
            </a:r>
            <a:r>
              <a:rPr lang="ko-KR" altLang="en-US" dirty="0"/>
              <a:t>문자열을 쓰거나 읽는 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문자열을 </a:t>
            </a:r>
            <a:r>
              <a:rPr lang="ko-KR" altLang="en-US" dirty="0"/>
              <a:t>쓸 때는 </a:t>
            </a:r>
            <a:r>
              <a:rPr lang="en-US" altLang="ko-KR" dirty="0"/>
              <a:t>write() </a:t>
            </a:r>
            <a:r>
              <a:rPr lang="ko-KR" altLang="en-US" dirty="0"/>
              <a:t>함수를</a:t>
            </a:r>
            <a:r>
              <a:rPr lang="en-US" altLang="ko-KR" dirty="0"/>
              <a:t>, </a:t>
            </a:r>
            <a:r>
              <a:rPr lang="ko-KR" altLang="en-US" dirty="0"/>
              <a:t>읽을 때는 </a:t>
            </a:r>
            <a:r>
              <a:rPr lang="en-US" altLang="ko-KR" dirty="0"/>
              <a:t>read() </a:t>
            </a:r>
            <a:r>
              <a:rPr lang="ko-KR" altLang="en-US" dirty="0"/>
              <a:t>함수를 </a:t>
            </a:r>
            <a:r>
              <a:rPr lang="ko-KR" altLang="en-US" dirty="0" smtClean="0"/>
              <a:t>이용함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  <a:p>
            <a:pPr lvl="1"/>
            <a:r>
              <a:rPr lang="en-US" altLang="ko-KR" dirty="0"/>
              <a:t>[</a:t>
            </a:r>
            <a:r>
              <a:rPr lang="en-US" altLang="ko-KR" b="1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파일 닫기</a:t>
            </a:r>
          </a:p>
          <a:p>
            <a:pPr lvl="2"/>
            <a:r>
              <a:rPr lang="ko-KR" altLang="en-US" dirty="0"/>
              <a:t>세 번째</a:t>
            </a:r>
            <a:r>
              <a:rPr lang="en-US" altLang="ko-KR" dirty="0"/>
              <a:t>, </a:t>
            </a:r>
            <a:r>
              <a:rPr lang="ko-KR" altLang="en-US" dirty="0"/>
              <a:t>파일을 닫는 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쓰기 </a:t>
            </a:r>
            <a:r>
              <a:rPr lang="ko-KR" altLang="en-US" dirty="0"/>
              <a:t>또는 읽기가 끝난 파일은 </a:t>
            </a:r>
            <a:r>
              <a:rPr lang="en-US" altLang="ko-KR" dirty="0"/>
              <a:t>close() </a:t>
            </a:r>
            <a:r>
              <a:rPr lang="ko-KR" altLang="en-US" dirty="0"/>
              <a:t>함수를 이용해서 연결을 </a:t>
            </a:r>
            <a:r>
              <a:rPr lang="ko-KR" altLang="en-US" dirty="0" smtClean="0"/>
              <a:t>해제함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5853" y="2379831"/>
            <a:ext cx="4272295" cy="104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D:\00_출간완료\난생처음 파이썬 컴퓨팅 사고\04_기타\03_부속자료\04_그림&amp;표\13장\그림 13-1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631" y="4890200"/>
            <a:ext cx="3122738" cy="185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798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다루기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텍스트 파일을 다루는 </a:t>
            </a:r>
            <a:r>
              <a:rPr lang="en-US" altLang="ko-KR" dirty="0"/>
              <a:t>3</a:t>
            </a:r>
            <a:r>
              <a:rPr lang="ko-KR" altLang="en-US" dirty="0" smtClean="0"/>
              <a:t>단계 정리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0" y="1484784"/>
            <a:ext cx="4572000" cy="152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596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열기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닫기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파일 열기</a:t>
            </a:r>
            <a:endParaRPr lang="ko-KR" altLang="en-US" dirty="0"/>
          </a:p>
          <a:p>
            <a:pPr lvl="1"/>
            <a:r>
              <a:rPr lang="ko-KR" altLang="en-US" dirty="0"/>
              <a:t>파일을 열 때 사용하는 함수 </a:t>
            </a:r>
            <a:r>
              <a:rPr lang="en-US" altLang="ko-KR" dirty="0"/>
              <a:t>open()</a:t>
            </a:r>
            <a:r>
              <a:rPr lang="ko-KR" altLang="en-US" dirty="0"/>
              <a:t>은 두 개의 인수가 </a:t>
            </a:r>
            <a:r>
              <a:rPr lang="ko-KR" altLang="en-US" dirty="0" smtClean="0"/>
              <a:t>필요함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첫 </a:t>
            </a:r>
            <a:r>
              <a:rPr lang="ko-KR" altLang="en-US" dirty="0"/>
              <a:t>번째 인수는 파일의 경로이고</a:t>
            </a:r>
            <a:r>
              <a:rPr lang="en-US" altLang="ko-KR" dirty="0"/>
              <a:t>, </a:t>
            </a:r>
            <a:r>
              <a:rPr lang="ko-KR" altLang="en-US" dirty="0"/>
              <a:t>두 번째 인수는 파일 </a:t>
            </a:r>
            <a:r>
              <a:rPr lang="ko-KR" altLang="en-US" dirty="0" smtClean="0"/>
              <a:t>모드임</a:t>
            </a:r>
            <a:r>
              <a:rPr lang="en-US" altLang="ko-KR" dirty="0" smtClean="0"/>
              <a:t>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ko-KR" altLang="en-US" dirty="0"/>
          </a:p>
          <a:p>
            <a:pPr lvl="1"/>
            <a:r>
              <a:rPr lang="ko-KR" altLang="en-US" dirty="0"/>
              <a:t>파일 모드는 사용 목적에 따라서 파일을 여는 모드를 </a:t>
            </a:r>
            <a:r>
              <a:rPr lang="ko-KR" altLang="en-US" dirty="0" smtClean="0"/>
              <a:t>설정함</a:t>
            </a:r>
            <a:endParaRPr lang="ko-KR" altLang="en-US" dirty="0"/>
          </a:p>
        </p:txBody>
      </p:sp>
      <p:pic>
        <p:nvPicPr>
          <p:cNvPr id="21506" name="Picture 2" descr="D:\00_출간완료\난생처음 파이썬 컴퓨팅 사고\04_기타\03_부속자료\04_그림&amp;표\13장\그림 13-13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11" y="2330898"/>
            <a:ext cx="3342461" cy="73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3648" y="4005064"/>
            <a:ext cx="6484197" cy="175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002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열기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닫기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파일 열기</a:t>
            </a:r>
            <a:endParaRPr lang="ko-KR" altLang="en-US" dirty="0"/>
          </a:p>
          <a:p>
            <a:pPr lvl="1"/>
            <a:r>
              <a:rPr lang="ko-KR" altLang="en-US" dirty="0" smtClean="0"/>
              <a:t>쓰기</a:t>
            </a:r>
            <a:r>
              <a:rPr lang="en-US" altLang="ko-KR" dirty="0"/>
              <a:t>(</a:t>
            </a:r>
            <a:r>
              <a:rPr lang="en-US" altLang="ko-KR" sz="1600" dirty="0"/>
              <a:t>w</a:t>
            </a:r>
            <a:r>
              <a:rPr lang="en-US" altLang="ko-KR" dirty="0"/>
              <a:t>) </a:t>
            </a:r>
            <a:r>
              <a:rPr lang="ko-KR" altLang="en-US" dirty="0"/>
              <a:t>모드로 파일을 열 때</a:t>
            </a:r>
            <a:r>
              <a:rPr lang="en-US" altLang="ko-KR" dirty="0"/>
              <a:t>, </a:t>
            </a:r>
            <a:r>
              <a:rPr lang="ko-KR" altLang="en-US" dirty="0"/>
              <a:t>만약 해당 경로에 </a:t>
            </a:r>
            <a:r>
              <a:rPr lang="ko-KR" altLang="en-US" dirty="0" smtClean="0"/>
              <a:t>‘</a:t>
            </a:r>
            <a:r>
              <a:rPr lang="en-US" altLang="ko-KR" dirty="0" smtClean="0"/>
              <a:t>*.</a:t>
            </a:r>
            <a:r>
              <a:rPr lang="en-US" altLang="ko-KR" dirty="0"/>
              <a:t>txt</a:t>
            </a:r>
            <a:r>
              <a:rPr lang="ko-KR" altLang="en-US" dirty="0"/>
              <a:t>’ 파일이 없다면 새로운 파일</a:t>
            </a:r>
            <a:r>
              <a:rPr lang="en-US" altLang="ko-KR" dirty="0" smtClean="0"/>
              <a:t>(*.</a:t>
            </a:r>
            <a:r>
              <a:rPr lang="en-US" altLang="ko-KR" dirty="0"/>
              <a:t>txt)</a:t>
            </a:r>
            <a:r>
              <a:rPr lang="ko-KR" altLang="en-US" dirty="0"/>
              <a:t>을 </a:t>
            </a:r>
            <a:r>
              <a:rPr lang="ko-KR" altLang="en-US" dirty="0" smtClean="0"/>
              <a:t>생성함</a:t>
            </a:r>
            <a:endParaRPr lang="en-US" altLang="ko-KR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9902" y="2250341"/>
            <a:ext cx="6484197" cy="211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780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열기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닫기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파일 닫기</a:t>
            </a:r>
            <a:endParaRPr lang="ko-KR" altLang="en-US" dirty="0"/>
          </a:p>
          <a:p>
            <a:pPr lvl="1"/>
            <a:r>
              <a:rPr lang="ko-KR" altLang="en-US" dirty="0" smtClean="0"/>
              <a:t>작업을 </a:t>
            </a:r>
            <a:r>
              <a:rPr lang="ko-KR" altLang="en-US" dirty="0"/>
              <a:t>마치고 파일을 닫을 때는 </a:t>
            </a:r>
            <a:r>
              <a:rPr lang="en-US" altLang="ko-KR" sz="1600" dirty="0"/>
              <a:t>close() </a:t>
            </a:r>
            <a:r>
              <a:rPr lang="ko-KR" altLang="en-US" dirty="0"/>
              <a:t>함수를 </a:t>
            </a:r>
            <a:r>
              <a:rPr lang="ko-KR" altLang="en-US" dirty="0" smtClean="0"/>
              <a:t>사용함</a:t>
            </a:r>
            <a:endParaRPr lang="en-US" altLang="ko-KR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9960" y="1916832"/>
            <a:ext cx="2344080" cy="81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08" y="3284984"/>
            <a:ext cx="6661185" cy="1458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3311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확인문제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483" y="980728"/>
            <a:ext cx="6107035" cy="424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21808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</a:t>
            </a:r>
            <a:r>
              <a:rPr lang="ko-KR" altLang="en-US" smtClean="0"/>
              <a:t>쓰기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읽기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파일 </a:t>
            </a:r>
            <a:r>
              <a:rPr lang="ko-KR" altLang="en-US" dirty="0"/>
              <a:t>쓰기</a:t>
            </a:r>
          </a:p>
          <a:p>
            <a:pPr lvl="1"/>
            <a:r>
              <a:rPr lang="ko-KR" altLang="en-US" dirty="0"/>
              <a:t>파일에 문자열을 쓸 때는 </a:t>
            </a:r>
            <a:r>
              <a:rPr lang="en-US" altLang="ko-KR" dirty="0"/>
              <a:t>write() </a:t>
            </a:r>
            <a:r>
              <a:rPr lang="ko-KR" altLang="en-US" dirty="0"/>
              <a:t>함수를 </a:t>
            </a:r>
            <a:r>
              <a:rPr lang="ko-KR" altLang="en-US" dirty="0" smtClean="0"/>
              <a:t>사용함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ko-KR" altLang="en-US" dirty="0"/>
          </a:p>
          <a:p>
            <a:r>
              <a:rPr lang="en-US" altLang="ko-KR" sz="1800" dirty="0"/>
              <a:t>write</a:t>
            </a:r>
            <a:r>
              <a:rPr lang="en-US" altLang="ko-KR" sz="1800" dirty="0" smtClean="0"/>
              <a:t>()</a:t>
            </a:r>
            <a:r>
              <a:rPr lang="ko-KR" altLang="en-US" sz="1800" dirty="0" smtClean="0"/>
              <a:t>함수</a:t>
            </a:r>
            <a:endParaRPr lang="en-US" altLang="ko-KR" sz="1800" dirty="0" smtClean="0"/>
          </a:p>
          <a:p>
            <a:pPr lvl="1"/>
            <a:r>
              <a:rPr lang="ko-KR" altLang="en-US" dirty="0" smtClean="0"/>
              <a:t>파일에 </a:t>
            </a:r>
            <a:r>
              <a:rPr lang="ko-KR" altLang="en-US" dirty="0"/>
              <a:t>‘쓰기’를 실행한 후 데이터를 </a:t>
            </a:r>
            <a:r>
              <a:rPr lang="ko-KR" altLang="en-US" dirty="0" smtClean="0"/>
              <a:t>반환함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err="1" smtClean="0"/>
              <a:t>반환값은</a:t>
            </a:r>
            <a:r>
              <a:rPr lang="ko-KR" altLang="en-US" dirty="0" smtClean="0"/>
              <a:t> </a:t>
            </a:r>
            <a:r>
              <a:rPr lang="ko-KR" altLang="en-US" dirty="0"/>
              <a:t>파일에 ‘쓰기’한 문자의 개수로 공백 문자까지 </a:t>
            </a:r>
            <a:r>
              <a:rPr lang="ko-KR" altLang="en-US" dirty="0" smtClean="0"/>
              <a:t>포함됨</a:t>
            </a:r>
            <a:endParaRPr lang="ko-KR" altLang="en-US" dirty="0"/>
          </a:p>
        </p:txBody>
      </p:sp>
      <p:pic>
        <p:nvPicPr>
          <p:cNvPr id="24578" name="Picture 2" descr="D:\00_출간완료\난생처음 파이썬 컴퓨팅 사고\04_기타\03_부속자료\04_그림&amp;표\13장\그림 13-16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060848"/>
            <a:ext cx="3220592" cy="60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146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</a:t>
            </a:r>
            <a:r>
              <a:rPr lang="ko-KR" altLang="en-US" smtClean="0"/>
              <a:t>쓰기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읽기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파일 </a:t>
            </a:r>
            <a:r>
              <a:rPr lang="ko-KR" altLang="en-US" dirty="0"/>
              <a:t>쓰기</a:t>
            </a:r>
          </a:p>
          <a:p>
            <a:pPr lvl="1"/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483" y="1308950"/>
            <a:ext cx="6107035" cy="2284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 descr="D:\00_출간완료\난생처음 파이썬 컴퓨팅 사고\04_기타\03_부속자료\04_그림&amp;표\13장\그림 13-17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498" y="3789040"/>
            <a:ext cx="4967005" cy="198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825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186862"/>
            <a:ext cx="4968552" cy="248427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 smtClean="0">
                <a:latin typeface="+mj-lt"/>
              </a:rPr>
              <a:t>01</a:t>
            </a:r>
          </a:p>
          <a:p>
            <a:pPr algn="ctr" eaLnBrk="1" latinLnBrk="1" hangingPunct="1">
              <a:lnSpc>
                <a:spcPct val="110000"/>
              </a:lnSpc>
              <a:spcBef>
                <a:spcPts val="1800"/>
              </a:spcBef>
              <a:spcAft>
                <a:spcPts val="300"/>
              </a:spcAft>
              <a:defRPr/>
            </a:pPr>
            <a:r>
              <a:rPr lang="ko-KR" altLang="en-US" sz="4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이 장에서 만들 </a:t>
            </a:r>
            <a:r>
              <a:rPr lang="en-US" altLang="ko-KR" sz="4000" b="1" spc="-1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/>
            </a:r>
            <a:br>
              <a:rPr lang="en-US" altLang="ko-KR" sz="4000" b="1" spc="-1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</a:br>
            <a:r>
              <a:rPr lang="ko-KR" altLang="en-US" sz="4000" b="1" spc="-1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프로그램</a:t>
            </a:r>
            <a:endParaRPr lang="en-US" altLang="en-US" sz="4000" b="1" spc="-100" dirty="0"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396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</a:t>
            </a:r>
            <a:r>
              <a:rPr lang="ko-KR" altLang="en-US" smtClean="0"/>
              <a:t>쓰기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읽기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파일 읽기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파일을 읽을 </a:t>
            </a:r>
            <a:r>
              <a:rPr lang="ko-KR" altLang="en-US" dirty="0" err="1" smtClean="0"/>
              <a:t>떄는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read() </a:t>
            </a:r>
            <a:r>
              <a:rPr lang="ko-KR" altLang="en-US" dirty="0" smtClean="0"/>
              <a:t>함수를 사용함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ko-KR" altLang="en-US" dirty="0"/>
          </a:p>
          <a:p>
            <a:pPr lvl="1"/>
            <a:r>
              <a:rPr lang="en-US" altLang="ko-KR" sz="1600" dirty="0"/>
              <a:t>read()</a:t>
            </a:r>
            <a:r>
              <a:rPr lang="ko-KR" altLang="en-US" dirty="0"/>
              <a:t>를 이용해서 파일에 문자열을 읽기 위한 </a:t>
            </a:r>
            <a:r>
              <a:rPr lang="ko-KR" altLang="en-US" dirty="0" smtClean="0"/>
              <a:t>코드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26626" name="Picture 2" descr="D:\00_출간완료\난생처음 파이썬 컴퓨팅 사고\04_기타\03_부속자료\04_그림&amp;표\13장\그림 13-18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200" y="1700808"/>
            <a:ext cx="2225601" cy="74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536844" y="3501008"/>
            <a:ext cx="6074681" cy="2218489"/>
            <a:chOff x="1536844" y="2924944"/>
            <a:chExt cx="6074681" cy="2218489"/>
          </a:xfrm>
        </p:grpSpPr>
        <p:pic>
          <p:nvPicPr>
            <p:cNvPr id="266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844" y="2924944"/>
              <a:ext cx="6070312" cy="15350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62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902" y="4431008"/>
              <a:ext cx="6055623" cy="712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120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</a:t>
            </a:r>
            <a:r>
              <a:rPr lang="ko-KR" altLang="en-US" smtClean="0"/>
              <a:t>쓰기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읽기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파일 읽기</a:t>
            </a:r>
            <a:endParaRPr lang="en-US" altLang="ko-KR" dirty="0"/>
          </a:p>
          <a:p>
            <a:pPr lvl="1"/>
            <a:r>
              <a:rPr lang="en-US" altLang="ko-KR" sz="1600" dirty="0" smtClean="0"/>
              <a:t>read</a:t>
            </a:r>
            <a:r>
              <a:rPr lang="en-US" altLang="ko-KR" sz="1600" dirty="0"/>
              <a:t>()</a:t>
            </a:r>
            <a:r>
              <a:rPr lang="ko-KR" altLang="en-US" dirty="0"/>
              <a:t>로 읽어 들인 데이터 타입은 항상 </a:t>
            </a:r>
            <a:r>
              <a:rPr lang="en-US" altLang="ko-KR" sz="1600" dirty="0" err="1"/>
              <a:t>str</a:t>
            </a:r>
            <a:r>
              <a:rPr lang="en-US" altLang="ko-KR" dirty="0"/>
              <a:t>(</a:t>
            </a:r>
            <a:r>
              <a:rPr lang="ko-KR" altLang="en-US" dirty="0"/>
              <a:t>문자열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sz="1600" dirty="0"/>
              <a:t>123</a:t>
            </a:r>
            <a:r>
              <a:rPr lang="ko-KR" altLang="en-US" sz="1600" dirty="0"/>
              <a:t>을 </a:t>
            </a:r>
            <a:r>
              <a:rPr lang="en-US" altLang="ko-KR" sz="1600" dirty="0"/>
              <a:t>read()</a:t>
            </a:r>
            <a:r>
              <a:rPr lang="ko-KR" altLang="en-US" sz="1600" dirty="0"/>
              <a:t>로 읽어 들이면 숫자 </a:t>
            </a:r>
            <a:r>
              <a:rPr lang="en-US" altLang="ko-KR" sz="1600" dirty="0"/>
              <a:t>123</a:t>
            </a:r>
            <a:r>
              <a:rPr lang="ko-KR" altLang="en-US" sz="1600" dirty="0"/>
              <a:t>이 아닌 문자열 ‘</a:t>
            </a:r>
            <a:r>
              <a:rPr lang="en-US" altLang="ko-KR" sz="1600" dirty="0"/>
              <a:t>123</a:t>
            </a:r>
            <a:r>
              <a:rPr lang="ko-KR" altLang="en-US" sz="1600" dirty="0"/>
              <a:t>’으로 읽기 때문에 문자열에 정수 </a:t>
            </a:r>
            <a:r>
              <a:rPr lang="en-US" altLang="ko-KR" sz="1600" dirty="0"/>
              <a:t>1</a:t>
            </a:r>
            <a:r>
              <a:rPr lang="ko-KR" altLang="en-US" sz="1600" dirty="0"/>
              <a:t>을 더할 수 없어 에러가 발생함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844" y="1729985"/>
            <a:ext cx="6070312" cy="2923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087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</a:t>
            </a:r>
            <a:r>
              <a:rPr lang="ko-KR" altLang="en-US" smtClean="0"/>
              <a:t>쓰기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읽기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파일 읽기</a:t>
            </a:r>
            <a:endParaRPr lang="ko-KR" altLang="en-US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/>
              <a:t>코드 </a:t>
            </a:r>
            <a:r>
              <a:rPr lang="en-US" altLang="ko-KR" dirty="0"/>
              <a:t>13-9]</a:t>
            </a:r>
            <a:r>
              <a:rPr lang="ko-KR" altLang="en-US" dirty="0"/>
              <a:t>의 문자열을 정수로 변환하고 </a:t>
            </a:r>
            <a:r>
              <a:rPr lang="en-US" altLang="ko-KR" sz="1600" dirty="0"/>
              <a:t>1</a:t>
            </a:r>
            <a:r>
              <a:rPr lang="ko-KR" altLang="en-US" dirty="0"/>
              <a:t>을 더해 에러를 없앤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336" y="1700808"/>
            <a:ext cx="6081329" cy="2522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 descr="D:\00_출간완료\난생처음 파이썬 컴퓨팅 사고\04_기타\03_부속자료\04_그림&amp;표\13장\그림 13-19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238" y="4509120"/>
            <a:ext cx="5255525" cy="162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75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 해결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500" y="1052736"/>
            <a:ext cx="6085001" cy="3444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3914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ko-KR" altLang="en-US" sz="4000" b="1" dirty="0" smtClean="0">
                <a:latin typeface="+mn-ea"/>
                <a:ea typeface="+mn-ea"/>
              </a:rPr>
              <a:t>실전 예제</a:t>
            </a:r>
          </a:p>
        </p:txBody>
      </p:sp>
    </p:spTree>
    <p:extLst>
      <p:ext uri="{BB962C8B-B14F-4D97-AF65-F5344CB8AC3E}">
        <p14:creationId xmlns:p14="http://schemas.microsoft.com/office/powerpoint/2010/main" val="1792417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실전 예제</a:t>
            </a:r>
            <a:r>
              <a:rPr lang="en-US" altLang="ko-KR" dirty="0" smtClean="0"/>
              <a:t>1 – </a:t>
            </a:r>
            <a:r>
              <a:rPr lang="ko-KR" altLang="en-US" dirty="0"/>
              <a:t>주사위 게임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721" y="1282088"/>
            <a:ext cx="5578558" cy="4587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91824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실전 예제</a:t>
            </a:r>
            <a:r>
              <a:rPr lang="en-US" altLang="ko-KR" dirty="0" smtClean="0"/>
              <a:t>1 – </a:t>
            </a:r>
            <a:r>
              <a:rPr lang="ko-KR" altLang="en-US" dirty="0" smtClean="0"/>
              <a:t>주사위 게임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08696" y="1030292"/>
            <a:ext cx="5071416" cy="4126900"/>
            <a:chOff x="1945251" y="875328"/>
            <a:chExt cx="5071416" cy="4126900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251" y="875328"/>
              <a:ext cx="5071416" cy="22124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74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4161" y="3068960"/>
              <a:ext cx="5028926" cy="1933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612" y="1484784"/>
            <a:ext cx="5025892" cy="5050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09487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실전 예제</a:t>
            </a:r>
            <a:r>
              <a:rPr lang="en-US" altLang="ko-KR" dirty="0" smtClean="0"/>
              <a:t>1 – </a:t>
            </a:r>
            <a:r>
              <a:rPr lang="ko-KR" altLang="en-US" dirty="0"/>
              <a:t>한 줄 일기장 프로그램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088" y="1124744"/>
            <a:ext cx="6187825" cy="2118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82563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실전 예제</a:t>
            </a:r>
            <a:r>
              <a:rPr lang="en-US" altLang="ko-KR" dirty="0" smtClean="0"/>
              <a:t>1 – </a:t>
            </a:r>
            <a:r>
              <a:rPr lang="ko-KR" altLang="en-US" dirty="0"/>
              <a:t>한 줄 일기장 프로그램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195736" y="692696"/>
            <a:ext cx="5059275" cy="6118549"/>
            <a:chOff x="2195736" y="764704"/>
            <a:chExt cx="5059275" cy="6118549"/>
          </a:xfrm>
        </p:grpSpPr>
        <p:pic>
          <p:nvPicPr>
            <p:cNvPr id="3379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764704"/>
              <a:ext cx="5059275" cy="4479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79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2212" y="5229200"/>
              <a:ext cx="5038031" cy="16540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6372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 장에서 만들 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주사위 </a:t>
            </a:r>
            <a:r>
              <a:rPr lang="ko-KR" altLang="en-US" dirty="0"/>
              <a:t>게임</a:t>
            </a:r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명이 주사위를 </a:t>
            </a:r>
            <a:r>
              <a:rPr lang="en-US" altLang="ko-KR" dirty="0"/>
              <a:t>5</a:t>
            </a:r>
            <a:r>
              <a:rPr lang="ko-KR" altLang="en-US" dirty="0"/>
              <a:t>번씩 굴려서 나온 합을 구하는 프로그램으로 합이 가장 큰 사람이 </a:t>
            </a:r>
            <a:r>
              <a:rPr lang="ko-KR" altLang="en-US" dirty="0" smtClean="0"/>
              <a:t>이기는 프로그램</a:t>
            </a:r>
            <a:endParaRPr lang="en-US" altLang="ko-KR" dirty="0"/>
          </a:p>
          <a:p>
            <a:pPr lvl="2"/>
            <a:endParaRPr lang="en-US" altLang="ko-KR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034" y="2204864"/>
            <a:ext cx="6489932" cy="3489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0069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 장에서 만들 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496944" cy="5361459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ko-KR" altLang="en-US" dirty="0" smtClean="0"/>
              <a:t>한 </a:t>
            </a:r>
            <a:r>
              <a:rPr lang="ko-KR" altLang="en-US" dirty="0"/>
              <a:t>줄 일기장 프로그램</a:t>
            </a:r>
          </a:p>
          <a:p>
            <a:pPr lvl="1"/>
            <a:r>
              <a:rPr lang="ko-KR" altLang="en-US" dirty="0"/>
              <a:t>하루 중 인상 깊었던 일을 파일에 한 줄로 작성하는 ‘한 줄 일기장’ </a:t>
            </a:r>
            <a:r>
              <a:rPr lang="ko-KR" altLang="en-US" dirty="0" smtClean="0"/>
              <a:t>프로그램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결과 </a:t>
            </a:r>
            <a:r>
              <a:rPr lang="ko-KR" altLang="en-US" dirty="0"/>
              <a:t>화면이 </a:t>
            </a:r>
            <a:r>
              <a:rPr lang="ko-KR" altLang="en-US" dirty="0" smtClean="0"/>
              <a:t>메모장에서 출력됨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294" y="2420888"/>
            <a:ext cx="5071413" cy="1560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5835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/>
              <a:t>Section </a:t>
            </a:r>
            <a:r>
              <a:rPr lang="en-US" altLang="ko-KR" sz="4000" b="1" dirty="0" smtClean="0">
                <a:latin typeface="+mj-lt"/>
              </a:rPr>
              <a:t>02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객체 지향 프로그래밍이란</a:t>
            </a:r>
            <a:r>
              <a:rPr lang="en-US" altLang="ko-KR" sz="4000" b="1" dirty="0">
                <a:latin typeface="+mn-ea"/>
                <a:ea typeface="+mn-ea"/>
              </a:rPr>
              <a:t>?</a:t>
            </a:r>
            <a:endParaRPr lang="ko-KR" altLang="en-US" sz="40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6562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지향 프로그래밍이란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객체 </a:t>
            </a:r>
            <a:r>
              <a:rPr lang="ko-KR" altLang="en-US" dirty="0"/>
              <a:t>지향 프로그래밍</a:t>
            </a:r>
            <a:r>
              <a:rPr lang="en-US" altLang="ko-KR" dirty="0"/>
              <a:t>(Object Oriented Programming, OOP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객체를 </a:t>
            </a:r>
            <a:r>
              <a:rPr lang="ko-KR" altLang="en-US" dirty="0"/>
              <a:t>이용하여 프로그램을 만드는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endParaRPr lang="en-US" altLang="ko-KR" sz="500" dirty="0" smtClean="0"/>
          </a:p>
          <a:p>
            <a:r>
              <a:rPr lang="ko-KR" altLang="en-US" dirty="0" smtClean="0"/>
              <a:t>객체란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lvl="1"/>
            <a:r>
              <a:rPr lang="ko-KR" altLang="en-US" dirty="0" smtClean="0"/>
              <a:t>우리 </a:t>
            </a:r>
            <a:r>
              <a:rPr lang="ko-KR" altLang="en-US" dirty="0"/>
              <a:t>주변의 마우스</a:t>
            </a:r>
            <a:r>
              <a:rPr lang="en-US" altLang="ko-KR" dirty="0"/>
              <a:t>, </a:t>
            </a:r>
            <a:r>
              <a:rPr lang="ko-KR" altLang="en-US" dirty="0"/>
              <a:t>피아노</a:t>
            </a:r>
            <a:r>
              <a:rPr lang="en-US" altLang="ko-KR" dirty="0"/>
              <a:t>, </a:t>
            </a:r>
            <a:r>
              <a:rPr lang="ko-KR" altLang="en-US" dirty="0"/>
              <a:t>자동차 등과 같은 ‘사물’을 </a:t>
            </a:r>
            <a:r>
              <a:rPr lang="ko-KR" altLang="en-US" dirty="0" smtClean="0"/>
              <a:t>의미함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객체는 </a:t>
            </a:r>
            <a:r>
              <a:rPr lang="ko-KR" altLang="en-US" dirty="0"/>
              <a:t>속성</a:t>
            </a:r>
            <a:r>
              <a:rPr lang="en-US" altLang="ko-KR" dirty="0"/>
              <a:t>(attribute)</a:t>
            </a:r>
            <a:r>
              <a:rPr lang="ko-KR" altLang="en-US" dirty="0"/>
              <a:t>과 기능</a:t>
            </a:r>
            <a:r>
              <a:rPr lang="en-US" altLang="ko-KR" dirty="0"/>
              <a:t>(function)</a:t>
            </a:r>
            <a:r>
              <a:rPr lang="ko-KR" altLang="en-US" dirty="0"/>
              <a:t>으로 </a:t>
            </a:r>
            <a:r>
              <a:rPr lang="ko-KR" altLang="en-US" dirty="0" smtClean="0"/>
              <a:t>구성됨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속성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객체를 </a:t>
            </a:r>
            <a:r>
              <a:rPr lang="ko-KR" altLang="en-US" dirty="0"/>
              <a:t>구성하는 </a:t>
            </a:r>
            <a:r>
              <a:rPr lang="ko-KR" altLang="en-US" dirty="0" smtClean="0"/>
              <a:t>요소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기능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객체가 하는 </a:t>
            </a:r>
            <a:r>
              <a:rPr lang="ko-KR" altLang="en-US" dirty="0" smtClean="0"/>
              <a:t>행위</a:t>
            </a:r>
            <a:endParaRPr lang="en-US" altLang="ko-KR" dirty="0"/>
          </a:p>
        </p:txBody>
      </p:sp>
      <p:pic>
        <p:nvPicPr>
          <p:cNvPr id="4098" name="Picture 2" descr="D:\00_출간완료\난생처음 파이썬 컴퓨팅 사고\04_기타\03_부속자료\04_그림&amp;표\13장\그림 13-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140968"/>
            <a:ext cx="4364018" cy="294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938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지향 프로그래밍이란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두 </a:t>
            </a:r>
            <a:r>
              <a:rPr lang="ko-KR" altLang="en-US" dirty="0"/>
              <a:t>수를 입력 받아 사칙연산을 하는 계산기 </a:t>
            </a:r>
            <a:r>
              <a:rPr lang="ko-KR" altLang="en-US" dirty="0" smtClean="0"/>
              <a:t>프로그램에 객체 지향을 적용하기</a:t>
            </a:r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변수 </a:t>
            </a:r>
            <a:r>
              <a:rPr lang="ko-KR" altLang="en-US" dirty="0" smtClean="0"/>
              <a:t>만들기 </a:t>
            </a:r>
            <a:r>
              <a:rPr lang="ko-KR" altLang="en-US" dirty="0" smtClean="0">
                <a:latin typeface="함초롬돋움"/>
                <a:ea typeface="함초롬돋움"/>
                <a:cs typeface="함초롬돋움"/>
              </a:rPr>
              <a:t>→ </a:t>
            </a:r>
            <a:r>
              <a:rPr lang="ko-KR" altLang="en-US" b="1" dirty="0" smtClean="0">
                <a:latin typeface="함초롬돋움"/>
                <a:ea typeface="함초롬돋움"/>
                <a:cs typeface="함초롬돋움"/>
              </a:rPr>
              <a:t>속성</a:t>
            </a:r>
            <a:endParaRPr lang="en-US" altLang="ko-KR" b="1" dirty="0"/>
          </a:p>
          <a:p>
            <a:pPr lvl="2"/>
            <a:r>
              <a:rPr lang="ko-KR" altLang="en-US" dirty="0" smtClean="0"/>
              <a:t>사용자가 </a:t>
            </a:r>
            <a:r>
              <a:rPr lang="ko-KR" altLang="en-US" dirty="0"/>
              <a:t>입력한 숫자를 임시로 저장하는 변수를 </a:t>
            </a:r>
            <a:r>
              <a:rPr lang="ko-KR" altLang="en-US" dirty="0" smtClean="0"/>
              <a:t>선언함</a:t>
            </a:r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함수 </a:t>
            </a:r>
            <a:r>
              <a:rPr lang="ko-KR" altLang="en-US" dirty="0" smtClean="0"/>
              <a:t>만들기 </a:t>
            </a:r>
            <a:r>
              <a:rPr lang="ko-KR" altLang="en-US" dirty="0" smtClean="0">
                <a:latin typeface="함초롬돋움"/>
                <a:ea typeface="함초롬돋움"/>
                <a:cs typeface="함초롬돋움"/>
              </a:rPr>
              <a:t>→ </a:t>
            </a:r>
            <a:r>
              <a:rPr lang="ko-KR" altLang="en-US" b="1" dirty="0" smtClean="0">
                <a:latin typeface="함초롬돋움"/>
                <a:ea typeface="함초롬돋움"/>
                <a:cs typeface="함초롬돋움"/>
              </a:rPr>
              <a:t>기능</a:t>
            </a:r>
            <a:endParaRPr lang="en-US" altLang="ko-KR" b="1" dirty="0"/>
          </a:p>
          <a:p>
            <a:pPr lvl="2"/>
            <a:r>
              <a:rPr lang="ko-KR" altLang="en-US" dirty="0" smtClean="0"/>
              <a:t>사용자가 </a:t>
            </a:r>
            <a:r>
              <a:rPr lang="ko-KR" altLang="en-US" dirty="0"/>
              <a:t>원하는 연산</a:t>
            </a:r>
            <a:r>
              <a:rPr lang="en-US" altLang="ko-KR" dirty="0"/>
              <a:t>(+, -, *, /)</a:t>
            </a:r>
            <a:r>
              <a:rPr lang="ko-KR" altLang="en-US" dirty="0"/>
              <a:t>을 실행하기 위한 각각의 함수를 </a:t>
            </a:r>
            <a:r>
              <a:rPr lang="ko-KR" altLang="en-US" dirty="0" smtClean="0"/>
              <a:t>선언함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Picture 2" descr="D:\00_출간완료\난생처음 파이썬 컴퓨팅 사고\04_기타\03_부속자료\04_그림&amp;표\13장\그림 13-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119" y="3315772"/>
            <a:ext cx="5079762" cy="263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253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8537</TotalTime>
  <Words>1132</Words>
  <Application>Microsoft Office PowerPoint</Application>
  <PresentationFormat>화면 슬라이드 쇼(4:3)</PresentationFormat>
  <Paragraphs>196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7" baseType="lpstr">
      <vt:lpstr>굴림</vt:lpstr>
      <vt:lpstr>Arial</vt:lpstr>
      <vt:lpstr>Wingdings</vt:lpstr>
      <vt:lpstr>Times New Roman</vt:lpstr>
      <vt:lpstr>Tahoma</vt:lpstr>
      <vt:lpstr>HY견고딕</vt:lpstr>
      <vt:lpstr>함초롬돋움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이 장에서 만들 프로그램</vt:lpstr>
      <vt:lpstr>이 장에서 만들 프로그램</vt:lpstr>
      <vt:lpstr>PowerPoint 프레젠테이션</vt:lpstr>
      <vt:lpstr>객체 지향 프로그래밍이란?</vt:lpstr>
      <vt:lpstr>객체 지향 프로그래밍이란?</vt:lpstr>
      <vt:lpstr>객체 지향 프로그래밍이란?</vt:lpstr>
      <vt:lpstr>확인문제</vt:lpstr>
      <vt:lpstr>PowerPoint 프레젠테이션</vt:lpstr>
      <vt:lpstr>클래스와 객체의 개념</vt:lpstr>
      <vt:lpstr>클래스의 구조</vt:lpstr>
      <vt:lpstr>클래스의 구조</vt:lpstr>
      <vt:lpstr>계산기 클래스 만들기</vt:lpstr>
      <vt:lpstr>계산기 클래스 만들기</vt:lpstr>
      <vt:lpstr>확인문제</vt:lpstr>
      <vt:lpstr>계산기 객체 만들기</vt:lpstr>
      <vt:lpstr>계산기 객체 만들기</vt:lpstr>
      <vt:lpstr>계산기 객체 만들기</vt:lpstr>
      <vt:lpstr>계산기 객체의 메서드 호출하기</vt:lpstr>
      <vt:lpstr>계산기 객체의 속성에 접근/변경하기</vt:lpstr>
      <vt:lpstr>계산기 객체의 속성에 접근/변경하기</vt:lpstr>
      <vt:lpstr>문제 해결</vt:lpstr>
      <vt:lpstr>PowerPoint 프레젠테이션</vt:lpstr>
      <vt:lpstr>객체를 이용한 회원 관리 시스템</vt:lpstr>
      <vt:lpstr>객체를 이용한 회원 관리 시스템</vt:lpstr>
      <vt:lpstr>객체를 이용한 회원 관리 시스템</vt:lpstr>
      <vt:lpstr>PowerPoint 프레젠테이션</vt:lpstr>
      <vt:lpstr>파일 다루기 3단계</vt:lpstr>
      <vt:lpstr>파일 다루기 3단계</vt:lpstr>
      <vt:lpstr>파일 다루기 3단계</vt:lpstr>
      <vt:lpstr>파일 열기/닫기</vt:lpstr>
      <vt:lpstr>파일 열기/닫기</vt:lpstr>
      <vt:lpstr>파일 열기/닫기</vt:lpstr>
      <vt:lpstr>확인문제</vt:lpstr>
      <vt:lpstr>파일 쓰기/읽기</vt:lpstr>
      <vt:lpstr>파일 쓰기/읽기</vt:lpstr>
      <vt:lpstr>파일 쓰기/읽기</vt:lpstr>
      <vt:lpstr>파일 쓰기/읽기</vt:lpstr>
      <vt:lpstr>파일 쓰기/읽기</vt:lpstr>
      <vt:lpstr>문제 해결</vt:lpstr>
      <vt:lpstr>PowerPoint 프레젠테이션</vt:lpstr>
      <vt:lpstr>실전 예제1 – 주사위 게임</vt:lpstr>
      <vt:lpstr>실전 예제1 – 주사위 게임</vt:lpstr>
      <vt:lpstr>실전 예제1 – 한 줄 일기장 프로그램</vt:lpstr>
      <vt:lpstr>실전 예제1 – 한 줄 일기장 프로그램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User</cp:lastModifiedBy>
  <cp:revision>861</cp:revision>
  <dcterms:created xsi:type="dcterms:W3CDTF">2012-07-11T10:23:22Z</dcterms:created>
  <dcterms:modified xsi:type="dcterms:W3CDTF">2021-08-31T09:54:07Z</dcterms:modified>
</cp:coreProperties>
</file>